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2"/>
  </p:notesMasterIdLst>
  <p:handoutMasterIdLst>
    <p:handoutMasterId r:id="rId13"/>
  </p:handoutMasterIdLst>
  <p:sldIdLst>
    <p:sldId id="296" r:id="rId2"/>
    <p:sldId id="302" r:id="rId3"/>
    <p:sldId id="298" r:id="rId4"/>
    <p:sldId id="295" r:id="rId5"/>
    <p:sldId id="297" r:id="rId6"/>
    <p:sldId id="301" r:id="rId7"/>
    <p:sldId id="300" r:id="rId8"/>
    <p:sldId id="286" r:id="rId9"/>
    <p:sldId id="294" r:id="rId10"/>
    <p:sldId id="290" r:id="rId11"/>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42"/>
    <p:restoredTop sz="95833"/>
  </p:normalViewPr>
  <p:slideViewPr>
    <p:cSldViewPr snapToGrid="0" snapToObjects="1">
      <p:cViewPr>
        <p:scale>
          <a:sx n="112" d="100"/>
          <a:sy n="112" d="100"/>
        </p:scale>
        <p:origin x="376" y="144"/>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rgbClr val="00C7B1"/>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592975344"/>
        <c:axId val="-1592973024"/>
      </c:barChart>
      <c:catAx>
        <c:axId val="-1592975344"/>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1592973024"/>
        <c:crosses val="autoZero"/>
        <c:auto val="1"/>
        <c:lblAlgn val="ctr"/>
        <c:lblOffset val="100"/>
        <c:noMultiLvlLbl val="0"/>
      </c:catAx>
      <c:valAx>
        <c:axId val="-1592973024"/>
        <c:scaling>
          <c:orientation val="minMax"/>
        </c:scaling>
        <c:delete val="0"/>
        <c:axPos val="l"/>
        <c:majorGridlines>
          <c:spPr>
            <a:ln w="9525" cap="flat" cmpd="sng" algn="ctr">
              <a:solidFill>
                <a:schemeClr val="tx1">
                  <a:lumMod val="15000"/>
                  <a:lumOff val="85000"/>
                </a:schemeClr>
              </a:solidFill>
              <a:prstDash val="dash"/>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1592975344"/>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11/29/17</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jpg>
</file>

<file path=ppt/media/image7.jp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11/29/17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9</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8115210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smtClean="0">
                <a:latin typeface="Arial" charset="0"/>
              </a:rPr>
              <a:t>‘-</a:t>
            </a:r>
            <a:endParaRPr lang="en-US" sz="2400" dirty="0">
              <a:latin typeface="Arial" charset="0"/>
            </a:endParaRP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smtClean="0"/>
              <a:t>Click to edit title</a:t>
            </a:r>
            <a:endParaRPr lang="en-US" dirty="0"/>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 id="2147483904"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www.buffalo.edu/brand/creative/color/color-palett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www.buffalo.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Objective:</a:t>
            </a:r>
          </a:p>
          <a:p>
            <a:r>
              <a:rPr lang="en-US" dirty="0" smtClean="0"/>
              <a:t>To efficiently predict which person will leave the company.</a:t>
            </a:r>
          </a:p>
          <a:p>
            <a:r>
              <a:rPr lang="en-US" dirty="0" smtClean="0"/>
              <a:t>Identifying the predictors impacting the prediction.</a:t>
            </a:r>
            <a:endParaRPr lang="en-US" dirty="0"/>
          </a:p>
          <a:p>
            <a:pPr marL="50800" indent="0">
              <a:buNone/>
            </a:pPr>
            <a:r>
              <a:rPr lang="en-US" dirty="0" smtClean="0"/>
              <a:t>Pre-processing:</a:t>
            </a:r>
          </a:p>
          <a:p>
            <a:r>
              <a:rPr lang="en-US" dirty="0" smtClean="0"/>
              <a:t>Removal of satisfaction level from the predictors.</a:t>
            </a:r>
          </a:p>
          <a:p>
            <a:endParaRPr lang="en-US" dirty="0" smtClean="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869871" y="3533291"/>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3" name="Oval 2"/>
          <p:cNvSpPr/>
          <p:nvPr/>
        </p:nvSpPr>
        <p:spPr>
          <a:xfrm>
            <a:off x="749186"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1</a:t>
            </a:r>
            <a:endParaRPr lang="en-US" sz="1300" b="1" dirty="0">
              <a:solidFill>
                <a:schemeClr val="bg2"/>
              </a:solidFill>
              <a:latin typeface="Arial" charset="0"/>
              <a:ea typeface="Arial" charset="0"/>
              <a:cs typeface="Arial" charset="0"/>
            </a:endParaRPr>
          </a:p>
        </p:txBody>
      </p:sp>
      <p:sp>
        <p:nvSpPr>
          <p:cNvPr id="4" name="Oval 3"/>
          <p:cNvSpPr/>
          <p:nvPr/>
        </p:nvSpPr>
        <p:spPr>
          <a:xfrm>
            <a:off x="1224323"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2</a:t>
            </a:r>
            <a:endParaRPr lang="en-US" sz="1300" b="1" dirty="0">
              <a:solidFill>
                <a:schemeClr val="bg2"/>
              </a:solidFill>
              <a:latin typeface="Arial" charset="0"/>
              <a:ea typeface="Arial" charset="0"/>
              <a:cs typeface="Arial" charset="0"/>
            </a:endParaRPr>
          </a:p>
        </p:txBody>
      </p:sp>
      <p:sp>
        <p:nvSpPr>
          <p:cNvPr id="5" name="Oval 4"/>
          <p:cNvSpPr/>
          <p:nvPr/>
        </p:nvSpPr>
        <p:spPr>
          <a:xfrm>
            <a:off x="1699460"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3</a:t>
            </a:r>
            <a:endParaRPr lang="en-US" sz="1300" b="1" dirty="0">
              <a:solidFill>
                <a:schemeClr val="bg2"/>
              </a:solidFill>
              <a:latin typeface="Arial" charset="0"/>
              <a:ea typeface="Arial" charset="0"/>
              <a:cs typeface="Arial" charset="0"/>
            </a:endParaRPr>
          </a:p>
        </p:txBody>
      </p:sp>
      <p:sp>
        <p:nvSpPr>
          <p:cNvPr id="6" name="Oval 5"/>
          <p:cNvSpPr/>
          <p:nvPr/>
        </p:nvSpPr>
        <p:spPr>
          <a:xfrm>
            <a:off x="217459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4</a:t>
            </a:r>
            <a:endParaRPr lang="en-US" sz="1300" b="1" dirty="0">
              <a:solidFill>
                <a:schemeClr val="bg2"/>
              </a:solidFill>
              <a:latin typeface="Arial" charset="0"/>
              <a:ea typeface="Arial" charset="0"/>
              <a:cs typeface="Arial" charset="0"/>
            </a:endParaRPr>
          </a:p>
        </p:txBody>
      </p:sp>
      <p:sp>
        <p:nvSpPr>
          <p:cNvPr id="7" name="Oval 6"/>
          <p:cNvSpPr/>
          <p:nvPr/>
        </p:nvSpPr>
        <p:spPr>
          <a:xfrm>
            <a:off x="2649734"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5</a:t>
            </a:r>
            <a:endParaRPr lang="en-US" sz="1300" b="1" dirty="0">
              <a:solidFill>
                <a:schemeClr val="bg2"/>
              </a:solidFill>
              <a:latin typeface="Arial" charset="0"/>
              <a:ea typeface="Arial" charset="0"/>
              <a:cs typeface="Arial" charset="0"/>
            </a:endParaRPr>
          </a:p>
        </p:txBody>
      </p:sp>
      <p:sp>
        <p:nvSpPr>
          <p:cNvPr id="8" name="Oval 7"/>
          <p:cNvSpPr/>
          <p:nvPr/>
        </p:nvSpPr>
        <p:spPr>
          <a:xfrm>
            <a:off x="3124871"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6</a:t>
            </a:r>
            <a:endParaRPr lang="en-US" sz="1300" b="1" dirty="0">
              <a:solidFill>
                <a:schemeClr val="bg2"/>
              </a:solidFill>
              <a:latin typeface="Arial" charset="0"/>
              <a:ea typeface="Arial" charset="0"/>
              <a:cs typeface="Arial" charset="0"/>
            </a:endParaRPr>
          </a:p>
        </p:txBody>
      </p:sp>
      <p:sp>
        <p:nvSpPr>
          <p:cNvPr id="9" name="Oval 8"/>
          <p:cNvSpPr/>
          <p:nvPr/>
        </p:nvSpPr>
        <p:spPr>
          <a:xfrm>
            <a:off x="3600008"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7</a:t>
            </a:r>
            <a:endParaRPr lang="en-US" sz="1300" b="1" dirty="0">
              <a:solidFill>
                <a:schemeClr val="bg2"/>
              </a:solidFill>
              <a:latin typeface="Arial" charset="0"/>
              <a:ea typeface="Arial" charset="0"/>
              <a:cs typeface="Arial" charset="0"/>
            </a:endParaRPr>
          </a:p>
        </p:txBody>
      </p:sp>
      <p:sp>
        <p:nvSpPr>
          <p:cNvPr id="10" name="Oval 9"/>
          <p:cNvSpPr/>
          <p:nvPr/>
        </p:nvSpPr>
        <p:spPr>
          <a:xfrm>
            <a:off x="4075145"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8</a:t>
            </a:r>
            <a:endParaRPr lang="en-US" sz="1300" b="1" dirty="0">
              <a:solidFill>
                <a:schemeClr val="bg2"/>
              </a:solidFill>
              <a:latin typeface="Arial" charset="0"/>
              <a:ea typeface="Arial" charset="0"/>
              <a:cs typeface="Arial" charset="0"/>
            </a:endParaRPr>
          </a:p>
        </p:txBody>
      </p:sp>
      <p:sp>
        <p:nvSpPr>
          <p:cNvPr id="11" name="Oval 10"/>
          <p:cNvSpPr/>
          <p:nvPr/>
        </p:nvSpPr>
        <p:spPr>
          <a:xfrm>
            <a:off x="4550282"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9</a:t>
            </a:r>
            <a:endParaRPr lang="en-US" sz="1300" b="1" dirty="0">
              <a:solidFill>
                <a:schemeClr val="bg2"/>
              </a:solidFill>
              <a:latin typeface="Arial" charset="0"/>
              <a:ea typeface="Arial" charset="0"/>
              <a:cs typeface="Arial" charset="0"/>
            </a:endParaRPr>
          </a:p>
        </p:txBody>
      </p:sp>
      <p:sp>
        <p:nvSpPr>
          <p:cNvPr id="12" name="Oval 11"/>
          <p:cNvSpPr/>
          <p:nvPr/>
        </p:nvSpPr>
        <p:spPr>
          <a:xfrm>
            <a:off x="502541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0</a:t>
            </a:r>
            <a:endParaRPr lang="en-US" sz="1300" b="1" dirty="0">
              <a:solidFill>
                <a:schemeClr val="bg2"/>
              </a:solidFill>
              <a:latin typeface="Arial" charset="0"/>
              <a:ea typeface="Arial" charset="0"/>
              <a:cs typeface="Arial" charset="0"/>
            </a:endParaRPr>
          </a:p>
        </p:txBody>
      </p:sp>
      <p:sp>
        <p:nvSpPr>
          <p:cNvPr id="13" name="Oval 12"/>
          <p:cNvSpPr/>
          <p:nvPr/>
        </p:nvSpPr>
        <p:spPr>
          <a:xfrm>
            <a:off x="749935"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1</a:t>
            </a:r>
            <a:endParaRPr lang="en-US" sz="1300" b="1" dirty="0">
              <a:solidFill>
                <a:srgbClr val="00C7B1"/>
              </a:solidFill>
              <a:latin typeface="Arial" charset="0"/>
              <a:ea typeface="Arial" charset="0"/>
              <a:cs typeface="Arial" charset="0"/>
            </a:endParaRPr>
          </a:p>
        </p:txBody>
      </p:sp>
      <p:sp>
        <p:nvSpPr>
          <p:cNvPr id="14" name="Oval 13"/>
          <p:cNvSpPr/>
          <p:nvPr/>
        </p:nvSpPr>
        <p:spPr>
          <a:xfrm>
            <a:off x="1225072"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2</a:t>
            </a:r>
            <a:endParaRPr lang="en-US" sz="1300" b="1" dirty="0">
              <a:solidFill>
                <a:srgbClr val="00C7B1"/>
              </a:solidFill>
              <a:latin typeface="Arial" charset="0"/>
              <a:ea typeface="Arial" charset="0"/>
              <a:cs typeface="Arial" charset="0"/>
            </a:endParaRPr>
          </a:p>
        </p:txBody>
      </p:sp>
      <p:sp>
        <p:nvSpPr>
          <p:cNvPr id="15" name="Oval 14"/>
          <p:cNvSpPr/>
          <p:nvPr/>
        </p:nvSpPr>
        <p:spPr>
          <a:xfrm>
            <a:off x="1700209"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3</a:t>
            </a:r>
            <a:endParaRPr lang="en-US" sz="1300" b="1" dirty="0">
              <a:solidFill>
                <a:srgbClr val="00C7B1"/>
              </a:solidFill>
              <a:latin typeface="Arial" charset="0"/>
              <a:ea typeface="Arial" charset="0"/>
              <a:cs typeface="Arial" charset="0"/>
            </a:endParaRPr>
          </a:p>
        </p:txBody>
      </p:sp>
      <p:sp>
        <p:nvSpPr>
          <p:cNvPr id="16" name="Oval 15"/>
          <p:cNvSpPr/>
          <p:nvPr/>
        </p:nvSpPr>
        <p:spPr>
          <a:xfrm>
            <a:off x="217534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4</a:t>
            </a:r>
            <a:endParaRPr lang="en-US" sz="1300" b="1" dirty="0">
              <a:solidFill>
                <a:srgbClr val="00C7B1"/>
              </a:solidFill>
              <a:latin typeface="Arial" charset="0"/>
              <a:ea typeface="Arial" charset="0"/>
              <a:cs typeface="Arial" charset="0"/>
            </a:endParaRPr>
          </a:p>
        </p:txBody>
      </p:sp>
      <p:sp>
        <p:nvSpPr>
          <p:cNvPr id="17" name="Oval 16"/>
          <p:cNvSpPr/>
          <p:nvPr/>
        </p:nvSpPr>
        <p:spPr>
          <a:xfrm>
            <a:off x="2650483"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5</a:t>
            </a:r>
            <a:endParaRPr lang="en-US" sz="1300" b="1" dirty="0">
              <a:solidFill>
                <a:srgbClr val="00C7B1"/>
              </a:solidFill>
              <a:latin typeface="Arial" charset="0"/>
              <a:ea typeface="Arial" charset="0"/>
              <a:cs typeface="Arial" charset="0"/>
            </a:endParaRPr>
          </a:p>
        </p:txBody>
      </p:sp>
      <p:sp>
        <p:nvSpPr>
          <p:cNvPr id="18" name="Oval 17"/>
          <p:cNvSpPr/>
          <p:nvPr/>
        </p:nvSpPr>
        <p:spPr>
          <a:xfrm>
            <a:off x="3125620"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6</a:t>
            </a:r>
            <a:endParaRPr lang="en-US" sz="1300" b="1" dirty="0">
              <a:solidFill>
                <a:srgbClr val="00C7B1"/>
              </a:solidFill>
              <a:latin typeface="Arial" charset="0"/>
              <a:ea typeface="Arial" charset="0"/>
              <a:cs typeface="Arial" charset="0"/>
            </a:endParaRPr>
          </a:p>
        </p:txBody>
      </p:sp>
      <p:sp>
        <p:nvSpPr>
          <p:cNvPr id="19" name="Oval 18"/>
          <p:cNvSpPr/>
          <p:nvPr/>
        </p:nvSpPr>
        <p:spPr>
          <a:xfrm>
            <a:off x="3600757"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7</a:t>
            </a:r>
            <a:endParaRPr lang="en-US" sz="1300" b="1" dirty="0">
              <a:solidFill>
                <a:srgbClr val="00C7B1"/>
              </a:solidFill>
              <a:latin typeface="Arial" charset="0"/>
              <a:ea typeface="Arial" charset="0"/>
              <a:cs typeface="Arial" charset="0"/>
            </a:endParaRPr>
          </a:p>
        </p:txBody>
      </p:sp>
      <p:sp>
        <p:nvSpPr>
          <p:cNvPr id="20" name="Oval 19"/>
          <p:cNvSpPr/>
          <p:nvPr/>
        </p:nvSpPr>
        <p:spPr>
          <a:xfrm>
            <a:off x="4075894"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8</a:t>
            </a:r>
            <a:endParaRPr lang="en-US" sz="1300" b="1" dirty="0">
              <a:solidFill>
                <a:srgbClr val="00C7B1"/>
              </a:solidFill>
              <a:latin typeface="Arial" charset="0"/>
              <a:ea typeface="Arial" charset="0"/>
              <a:cs typeface="Arial" charset="0"/>
            </a:endParaRPr>
          </a:p>
        </p:txBody>
      </p:sp>
      <p:sp>
        <p:nvSpPr>
          <p:cNvPr id="21" name="Oval 20"/>
          <p:cNvSpPr/>
          <p:nvPr/>
        </p:nvSpPr>
        <p:spPr>
          <a:xfrm>
            <a:off x="4551031"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9</a:t>
            </a:r>
            <a:endParaRPr lang="en-US" sz="1300" b="1" dirty="0">
              <a:solidFill>
                <a:srgbClr val="00C7B1"/>
              </a:solidFill>
              <a:latin typeface="Arial" charset="0"/>
              <a:ea typeface="Arial" charset="0"/>
              <a:cs typeface="Arial" charset="0"/>
            </a:endParaRPr>
          </a:p>
        </p:txBody>
      </p:sp>
      <p:sp>
        <p:nvSpPr>
          <p:cNvPr id="22" name="Oval 21"/>
          <p:cNvSpPr/>
          <p:nvPr/>
        </p:nvSpPr>
        <p:spPr>
          <a:xfrm>
            <a:off x="502616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0</a:t>
            </a:r>
            <a:endParaRPr lang="en-US" sz="1300" b="1" dirty="0">
              <a:solidFill>
                <a:srgbClr val="00C7B1"/>
              </a:solidFill>
              <a:latin typeface="Arial" charset="0"/>
              <a:ea typeface="Arial" charset="0"/>
              <a:cs typeface="Arial" charset="0"/>
            </a:endParaRPr>
          </a:p>
        </p:txBody>
      </p:sp>
      <p:sp>
        <p:nvSpPr>
          <p:cNvPr id="23" name="Arc 22"/>
          <p:cNvSpPr/>
          <p:nvPr/>
        </p:nvSpPr>
        <p:spPr>
          <a:xfrm rot="16200000" flipV="1">
            <a:off x="3143306" y="3533290"/>
            <a:ext cx="1399130" cy="1663105"/>
          </a:xfrm>
          <a:prstGeom prst="arc">
            <a:avLst>
              <a:gd name="adj1" fmla="val 16200000"/>
              <a:gd name="adj2" fmla="val 4002257"/>
            </a:avLst>
          </a:prstGeom>
          <a:noFill/>
          <a:ln w="20320">
            <a:solidFill>
              <a:srgbClr val="00C7B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24" name="Oval 23"/>
          <p:cNvSpPr/>
          <p:nvPr/>
        </p:nvSpPr>
        <p:spPr>
          <a:xfrm>
            <a:off x="749186"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25" name="Oval 24"/>
          <p:cNvSpPr/>
          <p:nvPr/>
        </p:nvSpPr>
        <p:spPr>
          <a:xfrm>
            <a:off x="1224323"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B</a:t>
            </a:r>
            <a:endParaRPr lang="en-US" sz="1300" b="1" dirty="0">
              <a:solidFill>
                <a:schemeClr val="bg2"/>
              </a:solidFill>
              <a:latin typeface="Arial" charset="0"/>
              <a:ea typeface="Arial" charset="0"/>
              <a:cs typeface="Arial" charset="0"/>
            </a:endParaRPr>
          </a:p>
        </p:txBody>
      </p:sp>
      <p:sp>
        <p:nvSpPr>
          <p:cNvPr id="26" name="Oval 25"/>
          <p:cNvSpPr/>
          <p:nvPr/>
        </p:nvSpPr>
        <p:spPr>
          <a:xfrm>
            <a:off x="1699460"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C</a:t>
            </a:r>
            <a:endParaRPr lang="en-US" sz="1300" b="1" dirty="0">
              <a:solidFill>
                <a:schemeClr val="bg2"/>
              </a:solidFill>
              <a:latin typeface="Arial" charset="0"/>
              <a:ea typeface="Arial" charset="0"/>
              <a:cs typeface="Arial" charset="0"/>
            </a:endParaRPr>
          </a:p>
        </p:txBody>
      </p:sp>
      <p:sp>
        <p:nvSpPr>
          <p:cNvPr id="27" name="Oval 26"/>
          <p:cNvSpPr/>
          <p:nvPr/>
        </p:nvSpPr>
        <p:spPr>
          <a:xfrm>
            <a:off x="217459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D</a:t>
            </a:r>
            <a:endParaRPr lang="en-US" sz="1300" b="1" dirty="0">
              <a:solidFill>
                <a:schemeClr val="bg2"/>
              </a:solidFill>
              <a:latin typeface="Arial" charset="0"/>
              <a:ea typeface="Arial" charset="0"/>
              <a:cs typeface="Arial" charset="0"/>
            </a:endParaRPr>
          </a:p>
        </p:txBody>
      </p:sp>
      <p:sp>
        <p:nvSpPr>
          <p:cNvPr id="28" name="Oval 27"/>
          <p:cNvSpPr/>
          <p:nvPr/>
        </p:nvSpPr>
        <p:spPr>
          <a:xfrm>
            <a:off x="2649734"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E</a:t>
            </a:r>
            <a:endParaRPr lang="en-US" sz="1300" b="1" dirty="0">
              <a:solidFill>
                <a:schemeClr val="bg2"/>
              </a:solidFill>
              <a:latin typeface="Arial" charset="0"/>
              <a:ea typeface="Arial" charset="0"/>
              <a:cs typeface="Arial" charset="0"/>
            </a:endParaRPr>
          </a:p>
        </p:txBody>
      </p:sp>
      <p:sp>
        <p:nvSpPr>
          <p:cNvPr id="29" name="Oval 28"/>
          <p:cNvSpPr/>
          <p:nvPr/>
        </p:nvSpPr>
        <p:spPr>
          <a:xfrm>
            <a:off x="3124871"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F</a:t>
            </a:r>
            <a:endParaRPr lang="en-US" sz="1300" b="1" dirty="0">
              <a:solidFill>
                <a:schemeClr val="bg2"/>
              </a:solidFill>
              <a:latin typeface="Arial" charset="0"/>
              <a:ea typeface="Arial" charset="0"/>
              <a:cs typeface="Arial" charset="0"/>
            </a:endParaRPr>
          </a:p>
        </p:txBody>
      </p:sp>
      <p:sp>
        <p:nvSpPr>
          <p:cNvPr id="30" name="Oval 29"/>
          <p:cNvSpPr/>
          <p:nvPr/>
        </p:nvSpPr>
        <p:spPr>
          <a:xfrm>
            <a:off x="3600008"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G</a:t>
            </a:r>
            <a:endParaRPr lang="en-US" sz="1300" b="1" dirty="0">
              <a:solidFill>
                <a:schemeClr val="bg2"/>
              </a:solidFill>
              <a:latin typeface="Arial" charset="0"/>
              <a:ea typeface="Arial" charset="0"/>
              <a:cs typeface="Arial" charset="0"/>
            </a:endParaRPr>
          </a:p>
        </p:txBody>
      </p:sp>
      <p:sp>
        <p:nvSpPr>
          <p:cNvPr id="31" name="Oval 30"/>
          <p:cNvSpPr/>
          <p:nvPr/>
        </p:nvSpPr>
        <p:spPr>
          <a:xfrm>
            <a:off x="4075145"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H</a:t>
            </a:r>
            <a:endParaRPr lang="en-US" sz="1300" b="1" dirty="0">
              <a:solidFill>
                <a:schemeClr val="bg2"/>
              </a:solidFill>
              <a:latin typeface="Arial" charset="0"/>
              <a:ea typeface="Arial" charset="0"/>
              <a:cs typeface="Arial" charset="0"/>
            </a:endParaRPr>
          </a:p>
        </p:txBody>
      </p:sp>
      <p:sp>
        <p:nvSpPr>
          <p:cNvPr id="32" name="Oval 31"/>
          <p:cNvSpPr/>
          <p:nvPr/>
        </p:nvSpPr>
        <p:spPr>
          <a:xfrm>
            <a:off x="4550282"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I</a:t>
            </a:r>
            <a:endParaRPr lang="en-US" sz="1300" b="1" dirty="0">
              <a:solidFill>
                <a:schemeClr val="bg2"/>
              </a:solidFill>
              <a:latin typeface="Arial" charset="0"/>
              <a:ea typeface="Arial" charset="0"/>
              <a:cs typeface="Arial" charset="0"/>
            </a:endParaRPr>
          </a:p>
        </p:txBody>
      </p:sp>
      <p:sp>
        <p:nvSpPr>
          <p:cNvPr id="33" name="Oval 32"/>
          <p:cNvSpPr/>
          <p:nvPr/>
        </p:nvSpPr>
        <p:spPr>
          <a:xfrm>
            <a:off x="502541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J</a:t>
            </a:r>
            <a:endParaRPr lang="en-US" sz="1300" b="1" dirty="0">
              <a:solidFill>
                <a:schemeClr val="bg2"/>
              </a:solidFill>
              <a:latin typeface="Arial" charset="0"/>
              <a:ea typeface="Arial" charset="0"/>
              <a:cs typeface="Arial" charset="0"/>
            </a:endParaRPr>
          </a:p>
        </p:txBody>
      </p:sp>
      <p:sp>
        <p:nvSpPr>
          <p:cNvPr id="34" name="Oval 33"/>
          <p:cNvSpPr/>
          <p:nvPr/>
        </p:nvSpPr>
        <p:spPr>
          <a:xfrm>
            <a:off x="749186"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A</a:t>
            </a:r>
            <a:endParaRPr lang="en-US" sz="1300" b="1" dirty="0">
              <a:solidFill>
                <a:srgbClr val="00C7B1"/>
              </a:solidFill>
              <a:latin typeface="Arial" charset="0"/>
              <a:ea typeface="Arial" charset="0"/>
              <a:cs typeface="Arial" charset="0"/>
            </a:endParaRPr>
          </a:p>
        </p:txBody>
      </p:sp>
      <p:sp>
        <p:nvSpPr>
          <p:cNvPr id="35" name="Oval 34"/>
          <p:cNvSpPr/>
          <p:nvPr/>
        </p:nvSpPr>
        <p:spPr>
          <a:xfrm>
            <a:off x="1224323"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B</a:t>
            </a:r>
            <a:endParaRPr lang="en-US" sz="1300" b="1" dirty="0">
              <a:solidFill>
                <a:srgbClr val="00C7B1"/>
              </a:solidFill>
              <a:latin typeface="Arial" charset="0"/>
              <a:ea typeface="Arial" charset="0"/>
              <a:cs typeface="Arial" charset="0"/>
            </a:endParaRPr>
          </a:p>
        </p:txBody>
      </p:sp>
      <p:sp>
        <p:nvSpPr>
          <p:cNvPr id="36" name="Oval 35"/>
          <p:cNvSpPr/>
          <p:nvPr/>
        </p:nvSpPr>
        <p:spPr>
          <a:xfrm>
            <a:off x="1699460"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C</a:t>
            </a:r>
            <a:endParaRPr lang="en-US" sz="1300" b="1" dirty="0">
              <a:solidFill>
                <a:srgbClr val="00C7B1"/>
              </a:solidFill>
              <a:latin typeface="Arial" charset="0"/>
              <a:ea typeface="Arial" charset="0"/>
              <a:cs typeface="Arial" charset="0"/>
            </a:endParaRPr>
          </a:p>
        </p:txBody>
      </p:sp>
      <p:sp>
        <p:nvSpPr>
          <p:cNvPr id="37" name="Oval 36"/>
          <p:cNvSpPr/>
          <p:nvPr/>
        </p:nvSpPr>
        <p:spPr>
          <a:xfrm>
            <a:off x="217459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D</a:t>
            </a:r>
            <a:endParaRPr lang="en-US" sz="1300" b="1" dirty="0">
              <a:solidFill>
                <a:srgbClr val="00C7B1"/>
              </a:solidFill>
              <a:latin typeface="Arial" charset="0"/>
              <a:ea typeface="Arial" charset="0"/>
              <a:cs typeface="Arial" charset="0"/>
            </a:endParaRPr>
          </a:p>
        </p:txBody>
      </p:sp>
      <p:sp>
        <p:nvSpPr>
          <p:cNvPr id="38" name="Oval 37"/>
          <p:cNvSpPr/>
          <p:nvPr/>
        </p:nvSpPr>
        <p:spPr>
          <a:xfrm>
            <a:off x="2649734"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E</a:t>
            </a:r>
            <a:endParaRPr lang="en-US" sz="1300" b="1" dirty="0">
              <a:solidFill>
                <a:srgbClr val="00C7B1"/>
              </a:solidFill>
              <a:latin typeface="Arial" charset="0"/>
              <a:ea typeface="Arial" charset="0"/>
              <a:cs typeface="Arial" charset="0"/>
            </a:endParaRPr>
          </a:p>
        </p:txBody>
      </p:sp>
      <p:sp>
        <p:nvSpPr>
          <p:cNvPr id="39" name="Oval 38"/>
          <p:cNvSpPr/>
          <p:nvPr/>
        </p:nvSpPr>
        <p:spPr>
          <a:xfrm>
            <a:off x="3124871"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F</a:t>
            </a:r>
            <a:endParaRPr lang="en-US" sz="1300" b="1" dirty="0">
              <a:solidFill>
                <a:srgbClr val="00C7B1"/>
              </a:solidFill>
              <a:latin typeface="Arial" charset="0"/>
              <a:ea typeface="Arial" charset="0"/>
              <a:cs typeface="Arial" charset="0"/>
            </a:endParaRPr>
          </a:p>
        </p:txBody>
      </p:sp>
      <p:sp>
        <p:nvSpPr>
          <p:cNvPr id="40" name="Oval 39"/>
          <p:cNvSpPr/>
          <p:nvPr/>
        </p:nvSpPr>
        <p:spPr>
          <a:xfrm>
            <a:off x="3600008"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G</a:t>
            </a:r>
            <a:endParaRPr lang="en-US" sz="1300" b="1" dirty="0">
              <a:solidFill>
                <a:srgbClr val="00C7B1"/>
              </a:solidFill>
              <a:latin typeface="Arial" charset="0"/>
              <a:ea typeface="Arial" charset="0"/>
              <a:cs typeface="Arial" charset="0"/>
            </a:endParaRPr>
          </a:p>
        </p:txBody>
      </p:sp>
      <p:sp>
        <p:nvSpPr>
          <p:cNvPr id="41" name="Oval 40"/>
          <p:cNvSpPr/>
          <p:nvPr/>
        </p:nvSpPr>
        <p:spPr>
          <a:xfrm>
            <a:off x="4075145"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H</a:t>
            </a:r>
            <a:endParaRPr lang="en-US" sz="1300" b="1" dirty="0">
              <a:solidFill>
                <a:srgbClr val="00C7B1"/>
              </a:solidFill>
              <a:latin typeface="Arial" charset="0"/>
              <a:ea typeface="Arial" charset="0"/>
              <a:cs typeface="Arial" charset="0"/>
            </a:endParaRPr>
          </a:p>
        </p:txBody>
      </p:sp>
      <p:sp>
        <p:nvSpPr>
          <p:cNvPr id="42" name="Oval 41"/>
          <p:cNvSpPr/>
          <p:nvPr/>
        </p:nvSpPr>
        <p:spPr>
          <a:xfrm>
            <a:off x="4550282"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I</a:t>
            </a:r>
            <a:endParaRPr lang="en-US" sz="1300" b="1" dirty="0">
              <a:solidFill>
                <a:srgbClr val="00C7B1"/>
              </a:solidFill>
              <a:latin typeface="Arial" charset="0"/>
              <a:ea typeface="Arial" charset="0"/>
              <a:cs typeface="Arial" charset="0"/>
            </a:endParaRPr>
          </a:p>
        </p:txBody>
      </p:sp>
      <p:sp>
        <p:nvSpPr>
          <p:cNvPr id="43" name="Oval 42"/>
          <p:cNvSpPr/>
          <p:nvPr/>
        </p:nvSpPr>
        <p:spPr>
          <a:xfrm>
            <a:off x="502541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J</a:t>
            </a:r>
            <a:endParaRPr lang="en-US" sz="1300" b="1" dirty="0">
              <a:solidFill>
                <a:srgbClr val="00C7B1"/>
              </a:solidFill>
              <a:latin typeface="Arial" charset="0"/>
              <a:ea typeface="Arial" charset="0"/>
              <a:cs typeface="Arial" charset="0"/>
            </a:endParaRPr>
          </a:p>
        </p:txBody>
      </p:sp>
      <p:cxnSp>
        <p:nvCxnSpPr>
          <p:cNvPr id="44" name="Straight Arrow Connector 43"/>
          <p:cNvCxnSpPr/>
          <p:nvPr/>
        </p:nvCxnSpPr>
        <p:spPr>
          <a:xfrm>
            <a:off x="5917916" y="4215583"/>
            <a:ext cx="2240280" cy="0"/>
          </a:xfrm>
          <a:prstGeom prst="straightConnector1">
            <a:avLst/>
          </a:prstGeom>
          <a:ln w="20320">
            <a:solidFill>
              <a:srgbClr val="00C7B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864041" y="5530034"/>
            <a:ext cx="2265680" cy="816"/>
          </a:xfrm>
          <a:prstGeom prst="straightConnector1">
            <a:avLst/>
          </a:prstGeom>
          <a:ln w="20320">
            <a:solidFill>
              <a:srgbClr val="00C7B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5864041" y="5859812"/>
            <a:ext cx="2240280" cy="11139"/>
          </a:xfrm>
          <a:prstGeom prst="straightConnector1">
            <a:avLst/>
          </a:prstGeom>
          <a:ln w="20320">
            <a:solidFill>
              <a:srgbClr val="00C7B1"/>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946675" y="4876409"/>
            <a:ext cx="2183046" cy="1802"/>
          </a:xfrm>
          <a:prstGeom prst="straightConnector1">
            <a:avLst/>
          </a:prstGeom>
          <a:ln w="20320">
            <a:solidFill>
              <a:srgbClr val="00C7B1"/>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566928" y="2185416"/>
            <a:ext cx="7281672" cy="1244894"/>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600"/>
              </a:lnSpc>
              <a:buNone/>
            </a:pPr>
            <a:r>
              <a:rPr lang="en-US" sz="1800" spc="-50" dirty="0" smtClean="0"/>
              <a:t>Copy and paste these graphic elements to give your presentation a touch of color. Only use the official UB brand color palette. For more information, please visit </a:t>
            </a:r>
            <a:r>
              <a:rPr lang="en-US" sz="1800" spc="-50" dirty="0" smtClean="0">
                <a:solidFill>
                  <a:srgbClr val="828383"/>
                </a:solidFill>
                <a:hlinkClick r:id="rId2"/>
              </a:rPr>
              <a:t>www.buffalo.edu/brand/creative/color/color-palette</a:t>
            </a:r>
            <a:r>
              <a:rPr lang="en-US" sz="1800" spc="-50" dirty="0" smtClean="0">
                <a:solidFill>
                  <a:srgbClr val="828383"/>
                </a:solidFill>
              </a:rPr>
              <a:t>.</a:t>
            </a:r>
            <a:endParaRPr lang="en-US" sz="1800" spc="-50" dirty="0">
              <a:solidFill>
                <a:srgbClr val="828383"/>
              </a:solidFill>
            </a:endParaRPr>
          </a:p>
        </p:txBody>
      </p:sp>
      <p:sp>
        <p:nvSpPr>
          <p:cNvPr id="63" name="Freeform 62"/>
          <p:cNvSpPr/>
          <p:nvPr/>
        </p:nvSpPr>
        <p:spPr>
          <a:xfrm>
            <a:off x="8770167" y="5502073"/>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4" name="Freeform 63"/>
          <p:cNvSpPr/>
          <p:nvPr/>
        </p:nvSpPr>
        <p:spPr>
          <a:xfrm rot="10800000">
            <a:off x="10379604" y="55193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5" name="TextBox 64"/>
          <p:cNvSpPr txBox="1"/>
          <p:nvPr/>
        </p:nvSpPr>
        <p:spPr>
          <a:xfrm>
            <a:off x="8770167" y="5551944"/>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
        <p:nvSpPr>
          <p:cNvPr id="66" name="Rectangle 65"/>
          <p:cNvSpPr/>
          <p:nvPr/>
        </p:nvSpPr>
        <p:spPr>
          <a:xfrm>
            <a:off x="8719367" y="380346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7" name="Freeform 66"/>
          <p:cNvSpPr/>
          <p:nvPr/>
        </p:nvSpPr>
        <p:spPr>
          <a:xfrm>
            <a:off x="8852355" y="39489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8" name="Freeform 67"/>
          <p:cNvSpPr/>
          <p:nvPr/>
        </p:nvSpPr>
        <p:spPr>
          <a:xfrm rot="10800000">
            <a:off x="10461792" y="396631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9" name="TextBox 68"/>
          <p:cNvSpPr txBox="1"/>
          <p:nvPr/>
        </p:nvSpPr>
        <p:spPr>
          <a:xfrm>
            <a:off x="8956170" y="401988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cxnSp>
        <p:nvCxnSpPr>
          <p:cNvPr id="70" name="Straight Arrow Connector 69"/>
          <p:cNvCxnSpPr/>
          <p:nvPr/>
        </p:nvCxnSpPr>
        <p:spPr>
          <a:xfrm>
            <a:off x="5892516" y="4546869"/>
            <a:ext cx="2237205" cy="0"/>
          </a:xfrm>
          <a:prstGeom prst="straightConnector1">
            <a:avLst/>
          </a:prstGeom>
          <a:ln w="20320">
            <a:solidFill>
              <a:srgbClr val="00C7B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5908491" y="6199913"/>
            <a:ext cx="2192755" cy="816"/>
          </a:xfrm>
          <a:prstGeom prst="straightConnector1">
            <a:avLst/>
          </a:prstGeom>
          <a:ln w="20320">
            <a:solidFill>
              <a:srgbClr val="00C7B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569468" y="1320800"/>
            <a:ext cx="4268653" cy="716084"/>
          </a:xfrm>
          <a:prstGeom prst="rect">
            <a:avLst/>
          </a:prstGeom>
        </p:spPr>
        <p:txBody>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Methods used:</a:t>
            </a:r>
          </a:p>
          <a:p>
            <a:r>
              <a:rPr lang="en-US" dirty="0" smtClean="0"/>
              <a:t>Logistic Regression</a:t>
            </a:r>
          </a:p>
          <a:p>
            <a:r>
              <a:rPr lang="en-US" dirty="0" smtClean="0"/>
              <a:t>Linear Discriminant Analysis</a:t>
            </a:r>
          </a:p>
          <a:p>
            <a:r>
              <a:rPr lang="en-US" dirty="0" smtClean="0"/>
              <a:t>Quadratic Discriminant Analysis</a:t>
            </a:r>
          </a:p>
          <a:p>
            <a:r>
              <a:rPr lang="en-US" dirty="0" smtClean="0"/>
              <a:t>Classification Trees</a:t>
            </a:r>
          </a:p>
          <a:p>
            <a:r>
              <a:rPr lang="en-US" dirty="0" smtClean="0"/>
              <a:t>Random Forest</a:t>
            </a:r>
          </a:p>
          <a:p>
            <a:r>
              <a:rPr lang="en-US" dirty="0" smtClean="0"/>
              <a:t>Bagging</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636905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endParaRPr lang="en-US" dirty="0"/>
          </a:p>
          <a:p>
            <a:endParaRPr lang="en-US" dirty="0"/>
          </a:p>
        </p:txBody>
      </p:sp>
      <p:sp>
        <p:nvSpPr>
          <p:cNvPr id="3" name="Title 2"/>
          <p:cNvSpPr>
            <a:spLocks noGrp="1"/>
          </p:cNvSpPr>
          <p:nvPr>
            <p:ph type="title"/>
          </p:nvPr>
        </p:nvSpPr>
        <p:spPr>
          <a:xfrm>
            <a:off x="569468" y="1320800"/>
            <a:ext cx="4268653" cy="716084"/>
          </a:xfrm>
        </p:spPr>
        <p:txBody>
          <a:bodyPr/>
          <a:lstStyle/>
          <a:p>
            <a:r>
              <a:rPr lang="en-US" dirty="0" smtClean="0"/>
              <a:t>Model Performance</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124299964"/>
              </p:ext>
            </p:extLst>
          </p:nvPr>
        </p:nvGraphicFramePr>
        <p:xfrm>
          <a:off x="569467" y="2510053"/>
          <a:ext cx="4002533" cy="2595880"/>
        </p:xfrm>
        <a:graphic>
          <a:graphicData uri="http://schemas.openxmlformats.org/drawingml/2006/table">
            <a:tbl>
              <a:tblPr firstRow="1" bandRow="1" bandCol="1">
                <a:tableStyleId>{69012ECD-51FC-41F1-AA8D-1B2483CD663E}</a:tableStyleId>
              </a:tblPr>
              <a:tblGrid>
                <a:gridCol w="1922273"/>
                <a:gridCol w="1097280"/>
                <a:gridCol w="982980"/>
              </a:tblGrid>
              <a:tr h="370840">
                <a:tc>
                  <a:txBody>
                    <a:bodyPr/>
                    <a:lstStyle/>
                    <a:p>
                      <a:pPr algn="l" fontAlgn="b"/>
                      <a:r>
                        <a:rPr lang="en-US" sz="1100" u="none" strike="noStrike" dirty="0">
                          <a:effectLst/>
                        </a:rPr>
                        <a:t>Model</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dirty="0">
                          <a:effectLst/>
                        </a:rPr>
                        <a:t>Training Error</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a:effectLst/>
                        </a:rPr>
                        <a:t>Test Error</a:t>
                      </a:r>
                      <a:endParaRPr lang="en-US" sz="1100" b="1"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Logistic regression</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21.56%</a:t>
                      </a:r>
                      <a:endParaRPr lang="mr-IN"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31.07%</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LDA</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21.69%</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31.22%</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QDA</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19.46%</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18.03%</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Single Pruned Tree</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2.31%</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3.20%</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Random Forest</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1.35%</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2.46%</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Bagging</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0.02%</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1.86%</a:t>
                      </a:r>
                      <a:endParaRPr lang="mr-IN" sz="1100" b="0" i="0" u="none" strike="noStrike" dirty="0">
                        <a:solidFill>
                          <a:srgbClr val="000000"/>
                        </a:solidFill>
                        <a:effectLst/>
                        <a:latin typeface="Lucida Grande" charset="0"/>
                      </a:endParaRPr>
                    </a:p>
                  </a:txBody>
                  <a:tcPr marL="6350" marR="6350" marT="6350" marB="0" anchor="b"/>
                </a:tc>
              </a:tr>
            </a:tbl>
          </a:graphicData>
        </a:graphic>
      </p:graphicFrame>
      <p:pic>
        <p:nvPicPr>
          <p:cNvPr id="17" name="Picture Placeholder 16"/>
          <p:cNvPicPr>
            <a:picLocks noGrp="1" noChangeAspect="1"/>
          </p:cNvPicPr>
          <p:nvPr>
            <p:ph type="pic" idx="13"/>
          </p:nvPr>
        </p:nvPicPr>
        <p:blipFill>
          <a:blip r:embed="rId2"/>
          <a:srcRect l="599" r="599"/>
          <a:stretch>
            <a:fillRect/>
          </a:stretch>
        </p:blipFill>
        <p:spPr>
          <a:xfrm>
            <a:off x="4697729" y="1139826"/>
            <a:ext cx="6592571" cy="5718174"/>
          </a:xfrm>
          <a:prstGeom prst="rect">
            <a:avLst/>
          </a:prstGeom>
        </p:spPr>
      </p:pic>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4017771" cy="3511409"/>
          </a:xfrm>
        </p:spPr>
        <p:txBody>
          <a:bodyPr/>
          <a:lstStyle/>
          <a:p>
            <a:pPr lvl="0"/>
            <a:r>
              <a:rPr lang="en-US" dirty="0"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dirty="0"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a:xfrm>
            <a:off x="569468" y="1320800"/>
            <a:ext cx="10515600" cy="716084"/>
          </a:xfrm>
        </p:spPr>
        <p:txBody>
          <a:bodyPr/>
          <a:lstStyle/>
          <a:p>
            <a:r>
              <a:rPr lang="en-US" dirty="0"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
        <p:nvSpPr>
          <p:cNvPr id="2" name="Title 1"/>
          <p:cNvSpPr>
            <a:spLocks noGrp="1"/>
          </p:cNvSpPr>
          <p:nvPr>
            <p:ph type="title"/>
          </p:nvPr>
        </p:nvSpPr>
        <p:spPr>
          <a:xfrm>
            <a:off x="569468" y="1320800"/>
            <a:ext cx="10515600" cy="716084"/>
          </a:xfrm>
        </p:spPr>
        <p:txBody>
          <a:bodyPr/>
          <a:lstStyle/>
          <a:p>
            <a:r>
              <a:rPr lang="en-US" dirty="0"/>
              <a:t>Click to edit title</a:t>
            </a:r>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idx="13"/>
          </p:nvPr>
        </p:nvSpPr>
        <p:spPr/>
      </p:sp>
      <p:sp>
        <p:nvSpPr>
          <p:cNvPr id="16" name="Picture Placeholder 15"/>
          <p:cNvSpPr>
            <a:spLocks noGrp="1"/>
          </p:cNvSpPr>
          <p:nvPr>
            <p:ph type="pic" idx="14"/>
          </p:nvPr>
        </p:nvSpPr>
        <p:spPr/>
      </p:sp>
      <p:sp>
        <p:nvSpPr>
          <p:cNvPr id="17" name="Picture Placeholder 16"/>
          <p:cNvSpPr>
            <a:spLocks noGrp="1"/>
          </p:cNvSpPr>
          <p:nvPr>
            <p:ph type="pic" idx="15"/>
          </p:nvPr>
        </p:nvSpPr>
        <p:spPr/>
      </p:sp>
      <p:sp>
        <p:nvSpPr>
          <p:cNvPr id="6" name="Text Placeholder 5"/>
          <p:cNvSpPr>
            <a:spLocks noGrp="1"/>
          </p:cNvSpPr>
          <p:nvPr>
            <p:ph type="body" idx="1"/>
          </p:nvPr>
        </p:nvSpPr>
        <p:spPr/>
        <p:txBody>
          <a:bodyPr/>
          <a:lstStyle/>
          <a:p>
            <a:r>
              <a:rPr lang="en-US" smtClean="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3" name="Title 2"/>
          <p:cNvSpPr>
            <a:spLocks noGrp="1"/>
          </p:cNvSpPr>
          <p:nvPr>
            <p:ph type="title"/>
          </p:nvPr>
        </p:nvSpPr>
        <p:spPr/>
        <p:txBody>
          <a:bodyPr/>
          <a:lstStyle/>
          <a:p>
            <a:r>
              <a:rPr lang="en-US" smtClean="0"/>
              <a:t>Click to edit title</a:t>
            </a:r>
            <a:endParaRPr lang="en-US" dirty="0"/>
          </a:p>
        </p:txBody>
      </p:sp>
      <p:sp>
        <p:nvSpPr>
          <p:cNvPr id="7" name="Oval 6"/>
          <p:cNvSpPr/>
          <p:nvPr/>
        </p:nvSpPr>
        <p:spPr>
          <a:xfrm>
            <a:off x="5610694" y="36247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8" name="Oval 7"/>
          <p:cNvSpPr/>
          <p:nvPr/>
        </p:nvSpPr>
        <p:spPr>
          <a:xfrm>
            <a:off x="5623395"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B</a:t>
            </a:r>
          </a:p>
        </p:txBody>
      </p:sp>
      <p:sp>
        <p:nvSpPr>
          <p:cNvPr id="9" name="Oval 8"/>
          <p:cNvSpPr/>
          <p:nvPr/>
        </p:nvSpPr>
        <p:spPr>
          <a:xfrm>
            <a:off x="9056339"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C</a:t>
            </a:r>
          </a:p>
        </p:txBody>
      </p:sp>
      <p:sp>
        <p:nvSpPr>
          <p:cNvPr id="10" name="Freeform 9"/>
          <p:cNvSpPr/>
          <p:nvPr/>
        </p:nvSpPr>
        <p:spPr>
          <a:xfrm>
            <a:off x="3013920" y="5541715"/>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1" name="Freeform 10"/>
          <p:cNvSpPr/>
          <p:nvPr/>
        </p:nvSpPr>
        <p:spPr>
          <a:xfrm rot="10800000">
            <a:off x="4623357" y="5559034"/>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TextBox 11"/>
          <p:cNvSpPr txBox="1"/>
          <p:nvPr/>
        </p:nvSpPr>
        <p:spPr>
          <a:xfrm>
            <a:off x="3013920" y="5591586"/>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idx="13"/>
          </p:nvPr>
        </p:nvSpPr>
        <p:spPr/>
      </p:sp>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smtClean="0">
                <a:solidFill>
                  <a:schemeClr val="bg1"/>
                </a:solidFill>
                <a:latin typeface="Arial" charset="0"/>
                <a:ea typeface="Arial" charset="0"/>
                <a:cs typeface="Arial" charset="0"/>
              </a:rPr>
              <a:t>Note: </a:t>
            </a:r>
            <a:r>
              <a:rPr lang="en-US" sz="1300" b="0" dirty="0" smtClean="0">
                <a:solidFill>
                  <a:schemeClr val="bg1"/>
                </a:solidFill>
                <a:latin typeface="Arial" charset="0"/>
                <a:ea typeface="Arial" charset="0"/>
                <a:cs typeface="Arial" charset="0"/>
              </a:rPr>
              <a:t>neque digni and in </a:t>
            </a:r>
            <a:r>
              <a:rPr lang="en-US" sz="1300" b="0" dirty="0">
                <a:solidFill>
                  <a:schemeClr val="bg1"/>
                </a:solidFill>
                <a:latin typeface="Arial" charset="0"/>
                <a:ea typeface="Arial" charset="0"/>
                <a:cs typeface="Arial" charset="0"/>
              </a:rPr>
              <a:t>aliquet nisl </a:t>
            </a:r>
            <a:r>
              <a:rPr lang="en-US" sz="1300" b="0" dirty="0" smtClean="0">
                <a:solidFill>
                  <a:schemeClr val="bg1"/>
                </a:solidFill>
                <a:latin typeface="Arial" charset="0"/>
                <a:ea typeface="Arial" charset="0"/>
                <a:cs typeface="Arial" charset="0"/>
              </a:rPr>
              <a:t/>
            </a:r>
            <a:br>
              <a:rPr lang="en-US" sz="1300" b="0" dirty="0" smtClean="0">
                <a:solidFill>
                  <a:schemeClr val="bg1"/>
                </a:solidFill>
                <a:latin typeface="Arial" charset="0"/>
                <a:ea typeface="Arial" charset="0"/>
                <a:cs typeface="Arial" charset="0"/>
              </a:rPr>
            </a:br>
            <a:r>
              <a:rPr lang="en-US" sz="1300" b="0" dirty="0" smtClean="0">
                <a:solidFill>
                  <a:schemeClr val="bg1"/>
                </a:solidFill>
                <a:latin typeface="Arial" charset="0"/>
                <a:ea typeface="Arial" charset="0"/>
                <a:cs typeface="Arial" charset="0"/>
              </a:rPr>
              <a:t>et a</a:t>
            </a:r>
            <a:r>
              <a:rPr lang="en-US" sz="1300" b="0" baseline="0" dirty="0" smtClean="0">
                <a:solidFill>
                  <a:schemeClr val="bg1"/>
                </a:solidFill>
                <a:latin typeface="Arial" charset="0"/>
                <a:ea typeface="Arial" charset="0"/>
                <a:cs typeface="Arial" charset="0"/>
              </a:rPr>
              <a:t> </a:t>
            </a:r>
            <a:r>
              <a:rPr lang="en-US" sz="1300" b="0" dirty="0" smtClean="0">
                <a:solidFill>
                  <a:schemeClr val="bg1"/>
                </a:solidFill>
                <a:latin typeface="Arial" charset="0"/>
                <a:ea typeface="Arial" charset="0"/>
                <a:cs typeface="Arial" charset="0"/>
              </a:rPr>
              <a:t>umis varius.</a:t>
            </a:r>
            <a:endParaRPr lang="en-US" sz="1300" b="0" dirty="0">
              <a:solidFill>
                <a:schemeClr val="bg1"/>
              </a:solidFill>
              <a:latin typeface="Arial" charset="0"/>
              <a:ea typeface="Arial" charset="0"/>
              <a:cs typeface="Arial" charset="0"/>
            </a:endParaRP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856433560"/>
              </p:ext>
            </p:extLst>
          </p:nvPr>
        </p:nvGraphicFramePr>
        <p:xfrm>
          <a:off x="5077005" y="1556918"/>
          <a:ext cx="6388100" cy="4465638"/>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7" name="Title 4"/>
          <p:cNvSpPr>
            <a:spLocks noGrp="1"/>
          </p:cNvSpPr>
          <p:nvPr>
            <p:ph type="title"/>
          </p:nvPr>
        </p:nvSpPr>
        <p:spPr>
          <a:xfrm>
            <a:off x="569468" y="1320800"/>
            <a:ext cx="4268653" cy="716084"/>
          </a:xfrm>
        </p:spPr>
        <p:txBody>
          <a:bodyPr/>
          <a:lstStyle/>
          <a:p>
            <a:r>
              <a:rPr lang="en-US" dirty="0" smtClean="0"/>
              <a:t>Click to add title</a:t>
            </a:r>
            <a:endParaRPr lang="en-US" dirty="0"/>
          </a:p>
        </p:txBody>
      </p:sp>
      <p:sp>
        <p:nvSpPr>
          <p:cNvPr id="11" name="Rectangle 10"/>
          <p:cNvSpPr/>
          <p:nvPr/>
        </p:nvSpPr>
        <p:spPr>
          <a:xfrm>
            <a:off x="2696060" y="495759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3" name="Freeform 12"/>
          <p:cNvSpPr/>
          <p:nvPr/>
        </p:nvSpPr>
        <p:spPr>
          <a:xfrm rot="10800000">
            <a:off x="4438485" y="512044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4" name="TextBox 13"/>
          <p:cNvSpPr txBox="1"/>
          <p:nvPr/>
        </p:nvSpPr>
        <p:spPr>
          <a:xfrm>
            <a:off x="2932863" y="517401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Click to edit title</a:t>
            </a:r>
            <a:endParaRPr lang="en-US" dirty="0"/>
          </a:p>
        </p:txBody>
      </p:sp>
      <p:sp>
        <p:nvSpPr>
          <p:cNvPr id="4" name="Arc 3"/>
          <p:cNvSpPr/>
          <p:nvPr/>
        </p:nvSpPr>
        <p:spPr>
          <a:xfrm rot="21073004">
            <a:off x="4519380" y="3786198"/>
            <a:ext cx="1399130" cy="1663105"/>
          </a:xfrm>
          <a:prstGeom prst="arc">
            <a:avLst>
              <a:gd name="adj1" fmla="val 16200000"/>
              <a:gd name="adj2" fmla="val 1264430"/>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5" name="Freeform 4"/>
          <p:cNvSpPr/>
          <p:nvPr/>
        </p:nvSpPr>
        <p:spPr>
          <a:xfrm>
            <a:off x="5031905" y="4884368"/>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 name="Freeform 5"/>
          <p:cNvSpPr/>
          <p:nvPr/>
        </p:nvSpPr>
        <p:spPr>
          <a:xfrm rot="10800000">
            <a:off x="6641342" y="4901687"/>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7" name="TextBox 6"/>
          <p:cNvSpPr txBox="1"/>
          <p:nvPr/>
        </p:nvSpPr>
        <p:spPr>
          <a:xfrm>
            <a:off x="5031905" y="4934239"/>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 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2289</TotalTime>
  <Words>531</Words>
  <Application>Microsoft Macintosh PowerPoint</Application>
  <PresentationFormat>Widescreen</PresentationFormat>
  <Paragraphs>108</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Georgia</vt:lpstr>
      <vt:lpstr>Lucida Grande</vt:lpstr>
      <vt:lpstr>LucidaGrande</vt:lpstr>
      <vt:lpstr>Mangal</vt:lpstr>
      <vt:lpstr>Arial</vt:lpstr>
      <vt:lpstr>UB Powerpoint Template</vt:lpstr>
      <vt:lpstr>Classification </vt:lpstr>
      <vt:lpstr>Classification </vt:lpstr>
      <vt:lpstr>Model Performance</vt:lpstr>
      <vt:lpstr>Click to edit title</vt:lpstr>
      <vt:lpstr>Click to edit title</vt:lpstr>
      <vt:lpstr>Click to edit title</vt:lpstr>
      <vt:lpstr>PowerPoint Presentation</vt:lpstr>
      <vt:lpstr>Click to add title</vt:lpstr>
      <vt:lpstr>Click to edit title</vt:lpstr>
      <vt:lpstr>PowerPoint Presentation</vt:lpstr>
    </vt:vector>
  </TitlesOfParts>
  <Manager/>
  <Company/>
  <LinksUpToDate>false</LinksUpToDate>
  <SharedDoc>false</SharedDoc>
  <HyperlinkBase/>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191</cp:revision>
  <cp:lastPrinted>2016-07-18T17:32:49Z</cp:lastPrinted>
  <dcterms:created xsi:type="dcterms:W3CDTF">2016-06-28T14:05:07Z</dcterms:created>
  <dcterms:modified xsi:type="dcterms:W3CDTF">2017-11-30T00:27:36Z</dcterms:modified>
  <cp:category/>
</cp:coreProperties>
</file>

<file path=docProps/thumbnail.jpeg>
</file>